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2" r:id="rId3"/>
    <p:sldId id="270" r:id="rId4"/>
    <p:sldId id="271" r:id="rId5"/>
    <p:sldId id="274" r:id="rId6"/>
    <p:sldId id="272" r:id="rId7"/>
    <p:sldId id="273" r:id="rId8"/>
    <p:sldId id="276" r:id="rId9"/>
    <p:sldId id="277" r:id="rId10"/>
    <p:sldId id="278" r:id="rId11"/>
    <p:sldId id="290" r:id="rId12"/>
    <p:sldId id="291" r:id="rId13"/>
    <p:sldId id="293" r:id="rId14"/>
    <p:sldId id="292" r:id="rId15"/>
    <p:sldId id="295" r:id="rId16"/>
    <p:sldId id="279" r:id="rId17"/>
    <p:sldId id="280" r:id="rId18"/>
    <p:sldId id="282" r:id="rId19"/>
    <p:sldId id="284" r:id="rId20"/>
    <p:sldId id="301" r:id="rId21"/>
    <p:sldId id="283" r:id="rId22"/>
    <p:sldId id="298" r:id="rId23"/>
    <p:sldId id="299" r:id="rId24"/>
    <p:sldId id="300" r:id="rId25"/>
    <p:sldId id="294" r:id="rId26"/>
    <p:sldId id="304" r:id="rId27"/>
    <p:sldId id="285" r:id="rId28"/>
  </p:sldIdLst>
  <p:sldSz cx="9906000" cy="6858000" type="A4"/>
  <p:notesSz cx="6815138" cy="99314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et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et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et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et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e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D2B"/>
    <a:srgbClr val="FF0000"/>
    <a:srgbClr val="FF3300"/>
    <a:srgbClr val="004C99"/>
    <a:srgbClr val="969696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2" autoAdjust="0"/>
    <p:restoredTop sz="93603" autoAdjust="0"/>
  </p:normalViewPr>
  <p:slideViewPr>
    <p:cSldViewPr>
      <p:cViewPr varScale="1">
        <p:scale>
          <a:sx n="105" d="100"/>
          <a:sy n="105" d="100"/>
        </p:scale>
        <p:origin x="1674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de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43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algn="r" defTabSz="917575">
              <a:defRPr sz="800"/>
            </a:lvl1pPr>
          </a:lstStyle>
          <a:p>
            <a:endParaRPr lang="de-CH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543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defTabSz="917575">
              <a:defRPr sz="800"/>
            </a:lvl1pPr>
          </a:lstStyle>
          <a:p>
            <a:endParaRPr lang="de-CH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algn="r" defTabSz="917575">
              <a:defRPr sz="800"/>
            </a:lvl1pPr>
          </a:lstStyle>
          <a:p>
            <a:fld id="{3160150A-3697-40D4-AC48-F337EB5F21F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6027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de-C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algn="r" defTabSz="917575">
              <a:defRPr sz="800"/>
            </a:lvl1pPr>
          </a:lstStyle>
          <a:p>
            <a:endParaRPr lang="de-CH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44538"/>
            <a:ext cx="538003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530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  <a:br>
              <a:rPr lang="de-CH" smtClean="0"/>
            </a:br>
            <a:r>
              <a:rPr lang="de-CH" smtClean="0"/>
              <a:t>dflkajsdfölkajdfslkdjf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43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defTabSz="917575">
              <a:defRPr sz="800"/>
            </a:lvl1pPr>
          </a:lstStyle>
          <a:p>
            <a:endParaRPr lang="de-CH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algn="r" defTabSz="917575">
              <a:defRPr sz="800"/>
            </a:lvl1pPr>
          </a:lstStyle>
          <a:p>
            <a:fld id="{D7C85A62-7499-4075-BC3A-0D710673A1F6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4518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ta" pitchFamily="34" charset="0"/>
        <a:ea typeface="+mn-ea"/>
        <a:cs typeface="+mn-cs"/>
      </a:defRPr>
    </a:lvl1pPr>
    <a:lvl2pPr marL="457200" indent="-95250" algn="l" rtl="0" fontAlgn="base">
      <a:spcBef>
        <a:spcPct val="30000"/>
      </a:spcBef>
      <a:spcAft>
        <a:spcPct val="0"/>
      </a:spcAft>
      <a:buChar char="-"/>
      <a:defRPr sz="1200" kern="1200">
        <a:solidFill>
          <a:schemeClr val="tx1"/>
        </a:solidFill>
        <a:latin typeface="Meta" pitchFamily="34" charset="0"/>
        <a:ea typeface="+mn-ea"/>
        <a:cs typeface="+mn-cs"/>
      </a:defRPr>
    </a:lvl2pPr>
    <a:lvl3pPr marL="914400" indent="-104775" algn="l" rtl="0" fontAlgn="base">
      <a:spcBef>
        <a:spcPct val="30000"/>
      </a:spcBef>
      <a:spcAft>
        <a:spcPct val="0"/>
      </a:spcAft>
      <a:buChar char="-"/>
      <a:defRPr sz="1200" kern="1200">
        <a:solidFill>
          <a:schemeClr val="tx1"/>
        </a:solidFill>
        <a:latin typeface="Met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t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t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838D6-AE69-4E60-90CD-8E4C108DB0B6}" type="slidenum">
              <a:rPr lang="de-CH"/>
              <a:pPr/>
              <a:t>1</a:t>
            </a:fld>
            <a:endParaRPr lang="de-CH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88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1268413"/>
            <a:ext cx="9906000" cy="5589587"/>
          </a:xfrm>
          <a:prstGeom prst="rect">
            <a:avLst/>
          </a:prstGeom>
          <a:solidFill>
            <a:srgbClr val="F74D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68413"/>
            <a:ext cx="9705975" cy="13684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52738"/>
            <a:ext cx="9705975" cy="17526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66000" y="765175"/>
            <a:ext cx="2339975" cy="5543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4488" y="765175"/>
            <a:ext cx="6869112" cy="55435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0838" y="1700213"/>
            <a:ext cx="46005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3813" y="1700213"/>
            <a:ext cx="46021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4488" y="765175"/>
            <a:ext cx="9355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700213"/>
            <a:ext cx="93551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</a:t>
            </a:r>
            <a:br>
              <a:rPr lang="de-CH" smtClean="0"/>
            </a:br>
            <a:r>
              <a:rPr lang="de-CH" smtClean="0"/>
              <a:t>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74D2B"/>
          </a:solidFill>
          <a:latin typeface="Met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365125" algn="l" rtl="0" eaLnBrk="1" fontAlgn="base" hangingPunct="1">
        <a:spcBef>
          <a:spcPct val="20000"/>
        </a:spcBef>
        <a:spcAft>
          <a:spcPct val="0"/>
        </a:spcAft>
        <a:buFont typeface="Meta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254125" indent="-228600" algn="l" rtl="0" eaLnBrk="1" fontAlgn="base" hangingPunct="1">
        <a:spcBef>
          <a:spcPct val="20000"/>
        </a:spcBef>
        <a:spcAft>
          <a:spcPct val="0"/>
        </a:spcAft>
        <a:buFont typeface="Meta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62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01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73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45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17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89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serservice.ch/produkte_detail.cfm?ID=444&amp;ID_n=71&amp;language=1&amp;kategorien=21&amp;unterkat=21&amp;unterkat2=2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5725"/>
            <a:r>
              <a:rPr lang="de-DE" sz="3600" dirty="0" smtClean="0"/>
              <a:t>Mobbing  - ist kein Kinderspiel!</a:t>
            </a:r>
            <a:endParaRPr lang="de-DE" sz="3600" dirty="0"/>
          </a:p>
        </p:txBody>
      </p:sp>
      <p:pic>
        <p:nvPicPr>
          <p:cNvPr id="23554" name="Picture 2" descr="http://helphelp4u.he.funpic.de/standard_pages/bild_design/mobb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8704" y="3429000"/>
            <a:ext cx="46196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Mobbingorte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Pausenplatz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in der Klasse; auf dem Gang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auf dem Schulweg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Mittagstisch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WC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Internet/Handy (Cybermobbing/Cyberbullying)</a:t>
            </a:r>
            <a:endParaRPr lang="de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Cyberbullying – ein neues Phänomen?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Cyberbullying oder Mobbing im Internet beschreibt die systematische und wiederholte </a:t>
            </a:r>
            <a:r>
              <a:rPr lang="de-CH" dirty="0" err="1" smtClean="0"/>
              <a:t>Schikanierung</a:t>
            </a:r>
            <a:r>
              <a:rPr lang="de-CH" dirty="0" smtClean="0"/>
              <a:t> von Personen mittels internetbasierter Kommunikationsmittel</a:t>
            </a:r>
            <a:endParaRPr lang="de-C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gleiche nur mit neuen Medien?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Unterschiede: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Versteckt vor den Augen Erwachsener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Anonymität/Hilflosigkeit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Weniger Hemmungen wegen Wegfall der physischen Gewalt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Weite Wirkung räumlich und zeitlich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Technische Kompetenz ersetzt teilweise soziale und physische Macht</a:t>
            </a:r>
            <a:endParaRPr lang="de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Cyber-Mobbing – Wer steckt dahinter?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268" t="17818" r="11811" b="14038"/>
          <a:stretch>
            <a:fillRect/>
          </a:stretch>
        </p:blipFill>
        <p:spPr bwMode="auto">
          <a:xfrm>
            <a:off x="756859" y="1975938"/>
            <a:ext cx="8162677" cy="380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0" h="0"/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Warum Mobbing? Mögliche Gründe/Täterprofil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Dominanz über Opfer stellt Befriedigung dar (</a:t>
            </a:r>
            <a:r>
              <a:rPr lang="de-CH" dirty="0" err="1" smtClean="0"/>
              <a:t>Olweus</a:t>
            </a:r>
            <a:r>
              <a:rPr lang="de-CH" dirty="0" smtClean="0"/>
              <a:t>, 2004)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Gewalt als Konfliktlösung akzeptiert (</a:t>
            </a:r>
            <a:r>
              <a:rPr lang="de-CH" dirty="0" err="1" smtClean="0"/>
              <a:t>Olweus</a:t>
            </a:r>
            <a:r>
              <a:rPr lang="de-CH" dirty="0" smtClean="0"/>
              <a:t>, 2004)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Eifersucht, Konkurrenz, Langeweile (</a:t>
            </a:r>
            <a:r>
              <a:rPr lang="de-CH" dirty="0" err="1" smtClean="0"/>
              <a:t>Olweus</a:t>
            </a:r>
            <a:r>
              <a:rPr lang="de-CH" dirty="0" smtClean="0"/>
              <a:t>, 2004)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Ehemalige Opfer (</a:t>
            </a:r>
            <a:r>
              <a:rPr lang="de-CH" dirty="0" err="1" smtClean="0"/>
              <a:t>Krowatschek</a:t>
            </a:r>
            <a:r>
              <a:rPr lang="de-CH" dirty="0" smtClean="0"/>
              <a:t> &amp; </a:t>
            </a:r>
            <a:r>
              <a:rPr lang="de-CH" dirty="0" err="1" smtClean="0"/>
              <a:t>Krowatschek</a:t>
            </a:r>
            <a:r>
              <a:rPr lang="de-CH" dirty="0" smtClean="0"/>
              <a:t>, 2001)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Erwachsene erkennen und intervenieren nicht (Gebauer, 2005)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Gruppenzugehörigkeit; Erkennen Schwächen schnell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Macht; Gefühl von Kompetenz</a:t>
            </a:r>
            <a:endParaRPr lang="de-C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Opferprofil</a:t>
            </a:r>
            <a:endParaRPr lang="de-CH" dirty="0"/>
          </a:p>
        </p:txBody>
      </p:sp>
      <p:pic>
        <p:nvPicPr>
          <p:cNvPr id="1026" name="Picture 2" descr="I:\Elternbildungspool\Präsentation Mobbing\Opferprofi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6804" y="1628800"/>
            <a:ext cx="7006752" cy="4266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Auswirkungen Opfer /Warnsignale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Geringe Selbstachtung; geringer Selbstwert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Depressive Verstimmungen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Misstrauen gegenüber anderen Menschen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Wird ängstlich, vermeidet soziale Kontakte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Verlieren die Lust in die Schule zu gehen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Leistungsabfall (Konzentrationsschwierigkeiten)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Psychosomatische Beschwerden (Kopfweh, Bauchweh etc.)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Schlafstörungen</a:t>
            </a:r>
            <a:endParaRPr lang="de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Auswirkungen Täter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Mobber lernt, dass sich dieses Verhalten lohnt. Sie kommen selber aus dieser Rolle nicht mehr heraus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Erfährt Bestätigung, weil es keinen Widerstand gibt, Bestärkung für weitere Aktionen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Erlebt Stärke und Macht, Aktionen nehmen in Häufigkeit und Intensität zu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Stress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Später Tendenz: Gewalt/Delinquenz</a:t>
            </a:r>
            <a:endParaRPr lang="de-C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Mobbing erkennen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Mobbing ist schwer zu erkennen, weil es oft gut getarnt ist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Mindestens 1x pro Woche „geplagt“ wird: Mobbingopfer</a:t>
            </a:r>
          </a:p>
          <a:p>
            <a:pPr marL="268288" indent="-268288"/>
            <a:endParaRPr lang="de-CH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Nur ca. 50% der Mobbingopfer erzählen, dies den Eltern.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Nur ca. 1/3 der Oberstufenschüler erzählen davon</a:t>
            </a:r>
          </a:p>
          <a:p>
            <a:endParaRPr lang="de-CH" dirty="0" smtClean="0"/>
          </a:p>
          <a:p>
            <a:r>
              <a:rPr lang="de-CH" dirty="0" smtClean="0"/>
              <a:t>Mögliche Gründe:</a:t>
            </a:r>
          </a:p>
          <a:p>
            <a:r>
              <a:rPr lang="de-CH" dirty="0" smtClean="0"/>
              <a:t>Scham; Furcht vor Rache</a:t>
            </a:r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Wie Eltern unterstützen können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Nachfragen, zuhören, Interesse zeigen, Fakten klären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Rückhalt und Sicherheit vermitteln (Kind ist nicht schuld)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Hilfe suchen ist nicht Petzen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Kind stärken (Nein sagen);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Freundeskreis auch ausserhalb der Schule aufbauen (Positive Erfahrungen)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Kontakte pflegen zu anderen Eltern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Kontakt zu Lehrperson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Mobbing nicht als Hauptgesprächsthema</a:t>
            </a:r>
            <a:endParaRPr lang="de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Kein Patentrezept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pic>
        <p:nvPicPr>
          <p:cNvPr id="27650" name="Picture 2" descr="http://www.leserservice.ch/pix/files/Betty-Bossi-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688" y="1916832"/>
            <a:ext cx="4608512" cy="4505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Ressourcenmodell</a:t>
            </a:r>
            <a:endParaRPr lang="de-C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48544" y="1952760"/>
            <a:ext cx="7975600" cy="428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r>
              <a:rPr lang="de-CH" sz="2000" dirty="0" smtClean="0"/>
              <a:t>Bedingungen produktiver Problembewältigung</a:t>
            </a:r>
            <a:endParaRPr lang="en-US" sz="2000" dirty="0" smtClean="0"/>
          </a:p>
        </p:txBody>
      </p:sp>
      <p:sp>
        <p:nvSpPr>
          <p:cNvPr id="6" name="Abgerundetes Rechteck 5"/>
          <p:cNvSpPr/>
          <p:nvPr/>
        </p:nvSpPr>
        <p:spPr>
          <a:xfrm>
            <a:off x="6706448" y="2810024"/>
            <a:ext cx="2143125" cy="26431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CH" b="1" dirty="0">
                <a:solidFill>
                  <a:schemeClr val="tx1"/>
                </a:solidFill>
              </a:rPr>
              <a:t>Soziale Ressourcen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3206011" y="5453211"/>
            <a:ext cx="3143250" cy="1000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48573" y="2810024"/>
            <a:ext cx="2143125" cy="26431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CH" b="1" dirty="0">
                <a:solidFill>
                  <a:schemeClr val="tx1"/>
                </a:solidFill>
              </a:rPr>
              <a:t>Persönliche Ressourcen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062886" y="3595836"/>
            <a:ext cx="1785937" cy="7858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CH" sz="1400" dirty="0">
                <a:solidFill>
                  <a:schemeClr val="tx1"/>
                </a:solidFill>
              </a:rPr>
              <a:t>Soziokognitive Kompetenzen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062886" y="4524524"/>
            <a:ext cx="1785937" cy="7858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CH" sz="1400" dirty="0">
                <a:solidFill>
                  <a:schemeClr val="tx1"/>
                </a:solidFill>
              </a:rPr>
              <a:t>Ich-Stärke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920761" y="3595836"/>
            <a:ext cx="1785937" cy="7858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CH" sz="1400" dirty="0">
                <a:solidFill>
                  <a:schemeClr val="tx1"/>
                </a:solidFill>
              </a:rPr>
              <a:t>Elterliches Stützsystem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920761" y="4524524"/>
            <a:ext cx="1785937" cy="7858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CH" sz="1400" dirty="0">
                <a:solidFill>
                  <a:schemeClr val="tx1"/>
                </a:solidFill>
              </a:rPr>
              <a:t>Soziale Einbettung in ausserfamiliäre Bezugsnetze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420323" y="5596086"/>
            <a:ext cx="1285875" cy="714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CH" sz="1400" dirty="0">
                <a:solidFill>
                  <a:schemeClr val="tx1"/>
                </a:solidFill>
              </a:rPr>
              <a:t>Leistungs-erfolge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4849073" y="5596086"/>
            <a:ext cx="1285875" cy="714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CH" sz="1400" dirty="0">
                <a:solidFill>
                  <a:schemeClr val="tx1"/>
                </a:solidFill>
              </a:rPr>
              <a:t>Soziale Erfolge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848948" y="3524399"/>
            <a:ext cx="1857375" cy="12144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CH" sz="1400" dirty="0">
                <a:solidFill>
                  <a:schemeClr val="tx1"/>
                </a:solidFill>
              </a:rPr>
              <a:t>Bewältigung altersspezifischer Entwicklungs-aufgaben</a:t>
            </a:r>
          </a:p>
        </p:txBody>
      </p:sp>
      <p:cxnSp>
        <p:nvCxnSpPr>
          <p:cNvPr id="16" name="Gewinkelte Verbindung 15"/>
          <p:cNvCxnSpPr>
            <a:stCxn id="15" idx="0"/>
            <a:endCxn id="8" idx="0"/>
          </p:cNvCxnSpPr>
          <p:nvPr/>
        </p:nvCxnSpPr>
        <p:spPr>
          <a:xfrm rot="16200000" flipV="1">
            <a:off x="2991698" y="1738462"/>
            <a:ext cx="714375" cy="2857500"/>
          </a:xfrm>
          <a:prstGeom prst="bentConnector3">
            <a:avLst>
              <a:gd name="adj1" fmla="val 132000"/>
            </a:avLst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7" name="Gerade Verbindung mit Pfeil 16"/>
          <p:cNvCxnSpPr>
            <a:stCxn id="8" idx="3"/>
            <a:endCxn id="15" idx="1"/>
          </p:cNvCxnSpPr>
          <p:nvPr/>
        </p:nvCxnSpPr>
        <p:spPr>
          <a:xfrm>
            <a:off x="2991698" y="4132411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8" name="Gerade Verbindung mit Pfeil 17"/>
          <p:cNvCxnSpPr>
            <a:stCxn id="6" idx="1"/>
            <a:endCxn id="15" idx="3"/>
          </p:cNvCxnSpPr>
          <p:nvPr/>
        </p:nvCxnSpPr>
        <p:spPr>
          <a:xfrm rot="10800000">
            <a:off x="5706323" y="4132411"/>
            <a:ext cx="1000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9" name="Gerade Verbindung mit Pfeil 18"/>
          <p:cNvCxnSpPr>
            <a:stCxn id="15" idx="2"/>
            <a:endCxn id="7" idx="0"/>
          </p:cNvCxnSpPr>
          <p:nvPr/>
        </p:nvCxnSpPr>
        <p:spPr>
          <a:xfrm rot="5400000">
            <a:off x="4419654" y="5096818"/>
            <a:ext cx="71437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Intervention / Prävention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Ruhe bewahren (Aktionismus schadet nur)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Sorgen, dass es aufhört (DULDEN = VERSTÄRKEN)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Gemeinsam mit Schule nach Lösungen suchen, wie man Situation verbessern kann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 Evtl. externe Fachperson beiziehen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Mobbing kein individuelles Problem; ganze Klasse ist unterschiedlich beteiligt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Klassenwechsel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Früherkennung, Engagement, Zivilcourage</a:t>
            </a:r>
            <a:endParaRPr lang="de-C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Interventionsprogramme ( Dan </a:t>
            </a:r>
            <a:r>
              <a:rPr lang="de-CH" dirty="0" err="1" smtClean="0"/>
              <a:t>Olweus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Zwei Voraussetzungen: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Problembewusstsein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Betroffenheit (ernsthaft mit dem Problem befassen)</a:t>
            </a:r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r>
              <a:rPr lang="de-CH" b="1" dirty="0" smtClean="0"/>
              <a:t>Drei Ebenen werden angesprochen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Massnahmen auf Schulebene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Massnahme auf Klassenebene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Massnahmen auf individueller </a:t>
            </a:r>
            <a:r>
              <a:rPr lang="de-CH" smtClean="0"/>
              <a:t>(Schüler)-Ebene</a:t>
            </a:r>
            <a:r>
              <a:rPr lang="de-CH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Interventionsprogramm (</a:t>
            </a:r>
            <a:r>
              <a:rPr lang="de-CH" dirty="0" err="1" smtClean="0"/>
              <a:t>Olweus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Massnahmen auf Schulebene: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Durchführung Fragebogenerhebung (Abschätzung des Ausmasses)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Evtl. </a:t>
            </a:r>
            <a:r>
              <a:rPr lang="de-CH" smtClean="0"/>
              <a:t>Verbesserung Pausenaufsicht</a:t>
            </a:r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r>
              <a:rPr lang="de-CH" b="1" dirty="0" smtClean="0"/>
              <a:t>Massnahmen auf Klassenebene: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Vereinbarung von Klassenregeln/Konsequenzen bei Beachtung oder Missachtung/Regelmässige Klassengespräche</a:t>
            </a:r>
            <a:endParaRPr lang="de-C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Interventionsprogramm (</a:t>
            </a:r>
            <a:r>
              <a:rPr lang="de-CH" dirty="0" err="1" smtClean="0"/>
              <a:t>Olweus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Massnahmen auf individueller Ebene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Intensive Gespräche der Lehrkräfte mit Tätern und Opfern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Ernsthafte Gespräche mit den Eltern beteiligter Schülern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Hilfe durch nicht aktiv am Mobbing beteiligten Schüler</a:t>
            </a:r>
          </a:p>
          <a:p>
            <a:pPr>
              <a:buFont typeface="Arial" pitchFamily="34" charset="0"/>
              <a:buChar char="•"/>
            </a:pPr>
            <a:r>
              <a:rPr lang="de-CH" smtClean="0"/>
              <a:t>Schulpsychologische Massnahmen</a:t>
            </a:r>
          </a:p>
          <a:p>
            <a:endParaRPr lang="de-CH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Literaturliste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sz="2400" b="1" dirty="0" smtClean="0"/>
              <a:t>Francoise D. </a:t>
            </a:r>
            <a:r>
              <a:rPr lang="de-CH" sz="2400" b="1" dirty="0" err="1" smtClean="0"/>
              <a:t>Alsaker</a:t>
            </a:r>
            <a:r>
              <a:rPr lang="de-CH" sz="2400" b="1" dirty="0" smtClean="0"/>
              <a:t>: </a:t>
            </a:r>
            <a:r>
              <a:rPr lang="de-CH" sz="2400" dirty="0" smtClean="0"/>
              <a:t>Quälgeister und ihre Opfer. Mobbing unter Kindern – und wie man damit umgeht. Hans Huber. 2004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sz="2400" b="1" dirty="0" smtClean="0"/>
              <a:t>Dan </a:t>
            </a:r>
            <a:r>
              <a:rPr lang="de-CH" sz="2400" b="1" dirty="0" err="1" smtClean="0"/>
              <a:t>Olweus</a:t>
            </a:r>
            <a:r>
              <a:rPr lang="de-CH" sz="2400" b="1" dirty="0" smtClean="0"/>
              <a:t>: </a:t>
            </a:r>
            <a:r>
              <a:rPr lang="de-CH" sz="2400" dirty="0" smtClean="0"/>
              <a:t>Gewalt in der Schule. Was Lehrer und Eltern wissen sollten – und tun können. Hans Huber.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sz="2400" b="1" dirty="0" smtClean="0"/>
              <a:t>Karl E. </a:t>
            </a:r>
            <a:r>
              <a:rPr lang="de-CH" sz="2400" b="1" dirty="0" err="1" smtClean="0"/>
              <a:t>Dambach</a:t>
            </a:r>
            <a:r>
              <a:rPr lang="de-CH" sz="2400" b="1" dirty="0" smtClean="0"/>
              <a:t>: </a:t>
            </a:r>
            <a:r>
              <a:rPr lang="de-CH" sz="2400" dirty="0" smtClean="0"/>
              <a:t>Wenn Schüler im Internet mobben. Präventions-und Interventionsstrategien gegen Cyber-</a:t>
            </a:r>
            <a:r>
              <a:rPr lang="de-CH" sz="2400" dirty="0" err="1" smtClean="0"/>
              <a:t>Bullying</a:t>
            </a:r>
            <a:r>
              <a:rPr lang="de-CH" sz="2400" dirty="0" smtClean="0"/>
              <a:t>. Ernst Reinhard. 2011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sz="2400" b="1" dirty="0" smtClean="0"/>
              <a:t>Karl Gebauer: </a:t>
            </a:r>
            <a:r>
              <a:rPr lang="de-CH" sz="2400" dirty="0" smtClean="0"/>
              <a:t>Mobbing in der Schule. Beltz. 2007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sz="2400" dirty="0" smtClean="0"/>
              <a:t>Mobbing? Ohne uns! Informationen für Eltern und Erziehende zu Mobbing und Mobbing-Prävention unter Kindern und Jugendlichen. Schulverlag (Leporello); info@schulverlag.ch</a:t>
            </a:r>
            <a:endParaRPr lang="de-CH" sz="2400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Literaturliste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90488">
              <a:buFont typeface="Arial" pitchFamily="34" charset="0"/>
              <a:buChar char="•"/>
            </a:pPr>
            <a:r>
              <a:rPr lang="de-CH" sz="2400" dirty="0" smtClean="0"/>
              <a:t>Wolfgang Kindler: Schnelles Eingreifen bei Mobbing. Strategien für die   Praxis. Verlag an der Ruhr. 2009</a:t>
            </a:r>
          </a:p>
          <a:p>
            <a:pPr>
              <a:buFont typeface="Arial" pitchFamily="34" charset="0"/>
              <a:buChar char="•"/>
            </a:pPr>
            <a:endParaRPr lang="de-CH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b="1" dirty="0" smtClean="0"/>
          </a:p>
          <a:p>
            <a:r>
              <a:rPr lang="de-CH" b="1" dirty="0" smtClean="0"/>
              <a:t>		Danke für Ihre Aufmerksamkeit</a:t>
            </a:r>
            <a:endParaRPr lang="de-CH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DE" dirty="0" smtClean="0"/>
              <a:t>Definition Mobbing / Abgrenzung zu Konflikt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DE" dirty="0" smtClean="0"/>
              <a:t>Formen des Mobbings / Mobbingorte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DE" dirty="0" smtClean="0"/>
              <a:t>Warum Mobbing / Opferprofil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DE" dirty="0" smtClean="0"/>
              <a:t>Auswirkungen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DE" dirty="0" smtClean="0"/>
              <a:t>Mobbing erkennen / Intervention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DE" dirty="0" smtClean="0"/>
              <a:t>Prävention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DE" dirty="0" smtClean="0"/>
              <a:t>Frage- und Diskussionsrunde 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ist Mobbing?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0838" y="1628800"/>
            <a:ext cx="9355137" cy="4679925"/>
          </a:xfrm>
        </p:spPr>
        <p:txBody>
          <a:bodyPr/>
          <a:lstStyle/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„angreifen“; anpöbeln“; über jemanden herfallen (engl.)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Schweizerdeutsch: Plagen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e-CH" dirty="0" smtClean="0"/>
              <a:t>Wenn ein Kind </a:t>
            </a:r>
            <a:r>
              <a:rPr lang="de-CH" b="1" dirty="0" smtClean="0"/>
              <a:t>wiederholt</a:t>
            </a:r>
            <a:r>
              <a:rPr lang="de-CH" dirty="0" smtClean="0"/>
              <a:t> und über eine </a:t>
            </a:r>
            <a:r>
              <a:rPr lang="de-CH" b="1" dirty="0" smtClean="0"/>
              <a:t>längere Zeit </a:t>
            </a:r>
            <a:r>
              <a:rPr lang="de-CH" dirty="0" smtClean="0"/>
              <a:t>den negativen Handlungen eines oder mehrerer Kinder ausgesetzt ist. </a:t>
            </a:r>
          </a:p>
          <a:p>
            <a:r>
              <a:rPr lang="de-CH" dirty="0" smtClean="0"/>
              <a:t>(</a:t>
            </a:r>
            <a:r>
              <a:rPr lang="de-CH" dirty="0" err="1" smtClean="0"/>
              <a:t>Hanewinkel</a:t>
            </a:r>
            <a:r>
              <a:rPr lang="de-CH" dirty="0" smtClean="0"/>
              <a:t> und </a:t>
            </a:r>
            <a:r>
              <a:rPr lang="de-CH" dirty="0" err="1" smtClean="0"/>
              <a:t>Kraack</a:t>
            </a:r>
            <a:r>
              <a:rPr lang="de-CH" dirty="0" smtClean="0"/>
              <a:t>, 1997)</a:t>
            </a:r>
          </a:p>
          <a:p>
            <a:pPr>
              <a:buFont typeface="Arial" pitchFamily="34" charset="0"/>
              <a:buChar char="•"/>
            </a:pPr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Drei Kriterien für Mobbing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>
              <a:buFont typeface="+mj-lt"/>
              <a:buAutoNum type="arabicPeriod"/>
            </a:pPr>
            <a:r>
              <a:rPr lang="de-CH" dirty="0" smtClean="0"/>
              <a:t>Mobbing ist ein aggressives Verhalten</a:t>
            </a:r>
          </a:p>
          <a:p>
            <a:pPr marL="358775" indent="-358775">
              <a:buFont typeface="+mj-lt"/>
              <a:buAutoNum type="arabicPeriod"/>
            </a:pPr>
            <a:r>
              <a:rPr lang="de-CH" dirty="0" smtClean="0"/>
              <a:t>Es wird wiederholt über einen längeren Zeitraum ausgeführt (systematisch)</a:t>
            </a:r>
          </a:p>
          <a:p>
            <a:pPr marL="358775" indent="-358775">
              <a:buFont typeface="+mj-lt"/>
              <a:buAutoNum type="arabicPeriod"/>
            </a:pPr>
            <a:r>
              <a:rPr lang="de-CH" dirty="0" smtClean="0"/>
              <a:t>Es ist durch ein Ungleichgewicht der Kräfte in einer zwischenmenschlichen Beziehung gekennzeichnet</a:t>
            </a:r>
          </a:p>
          <a:p>
            <a:pPr marL="514350" indent="-514350">
              <a:buFont typeface="+mj-lt"/>
              <a:buAutoNum type="arabicPeriod"/>
            </a:pPr>
            <a:endParaRPr lang="de-CH" dirty="0" smtClean="0"/>
          </a:p>
          <a:p>
            <a:pPr marL="514350" indent="-514350"/>
            <a:r>
              <a:rPr lang="de-CH" dirty="0" smtClean="0"/>
              <a:t>(</a:t>
            </a:r>
            <a:r>
              <a:rPr lang="de-CH" dirty="0" err="1" smtClean="0"/>
              <a:t>Olweus</a:t>
            </a:r>
            <a:r>
              <a:rPr lang="de-CH" dirty="0" smtClean="0"/>
              <a:t>, 1999)</a:t>
            </a:r>
            <a:endParaRPr lang="de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Aggressives Verhalten / Mobbing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pPr>
              <a:tabLst>
                <a:tab pos="4487863" algn="l"/>
              </a:tabLst>
            </a:pPr>
            <a:endParaRPr lang="de-CH" sz="2000" dirty="0" smtClean="0"/>
          </a:p>
          <a:p>
            <a:pPr>
              <a:tabLst>
                <a:tab pos="4487863" algn="l"/>
              </a:tabLst>
            </a:pPr>
            <a:r>
              <a:rPr lang="de-CH" sz="2000" dirty="0" smtClean="0"/>
              <a:t>Aggressives Kind		Mobbingsituation</a:t>
            </a:r>
            <a:endParaRPr lang="de-CH" sz="2000" dirty="0"/>
          </a:p>
        </p:txBody>
      </p:sp>
      <p:sp>
        <p:nvSpPr>
          <p:cNvPr id="4" name="Ellipse 3"/>
          <p:cNvSpPr/>
          <p:nvPr/>
        </p:nvSpPr>
        <p:spPr>
          <a:xfrm>
            <a:off x="560512" y="4797152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Marc</a:t>
            </a:r>
          </a:p>
        </p:txBody>
      </p:sp>
      <p:sp>
        <p:nvSpPr>
          <p:cNvPr id="5" name="Ellipse 4"/>
          <p:cNvSpPr/>
          <p:nvPr/>
        </p:nvSpPr>
        <p:spPr>
          <a:xfrm>
            <a:off x="488504" y="3068960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</a:t>
            </a:r>
          </a:p>
        </p:txBody>
      </p:sp>
      <p:sp>
        <p:nvSpPr>
          <p:cNvPr id="6" name="Ellipse 5"/>
          <p:cNvSpPr/>
          <p:nvPr/>
        </p:nvSpPr>
        <p:spPr>
          <a:xfrm>
            <a:off x="1352600" y="2996952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d</a:t>
            </a:r>
          </a:p>
        </p:txBody>
      </p:sp>
      <p:sp>
        <p:nvSpPr>
          <p:cNvPr id="7" name="Ellipse 6"/>
          <p:cNvSpPr/>
          <p:nvPr/>
        </p:nvSpPr>
        <p:spPr>
          <a:xfrm>
            <a:off x="2144688" y="3284984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e</a:t>
            </a:r>
          </a:p>
        </p:txBody>
      </p:sp>
      <p:sp>
        <p:nvSpPr>
          <p:cNvPr id="8" name="Ellipse 7"/>
          <p:cNvSpPr/>
          <p:nvPr/>
        </p:nvSpPr>
        <p:spPr>
          <a:xfrm>
            <a:off x="2648744" y="3861048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2792760" y="4509120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g</a:t>
            </a:r>
          </a:p>
        </p:txBody>
      </p:sp>
      <p:sp>
        <p:nvSpPr>
          <p:cNvPr id="10" name="Ellipse 9"/>
          <p:cNvSpPr/>
          <p:nvPr/>
        </p:nvSpPr>
        <p:spPr>
          <a:xfrm>
            <a:off x="2720752" y="5157192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h</a:t>
            </a:r>
          </a:p>
        </p:txBody>
      </p:sp>
      <p:cxnSp>
        <p:nvCxnSpPr>
          <p:cNvPr id="12" name="Gerade Verbindung mit Pfeil 11"/>
          <p:cNvCxnSpPr>
            <a:stCxn id="4" idx="0"/>
            <a:endCxn id="5" idx="4"/>
          </p:cNvCxnSpPr>
          <p:nvPr/>
        </p:nvCxnSpPr>
        <p:spPr>
          <a:xfrm rot="16200000" flipV="1">
            <a:off x="308484" y="4005064"/>
            <a:ext cx="1296144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4" idx="0"/>
            <a:endCxn id="6" idx="4"/>
          </p:cNvCxnSpPr>
          <p:nvPr/>
        </p:nvCxnSpPr>
        <p:spPr>
          <a:xfrm rot="5400000" flipH="1" flipV="1">
            <a:off x="704528" y="3825044"/>
            <a:ext cx="136815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4" idx="0"/>
            <a:endCxn id="7" idx="3"/>
          </p:cNvCxnSpPr>
          <p:nvPr/>
        </p:nvCxnSpPr>
        <p:spPr>
          <a:xfrm rot="5400000" flipH="1" flipV="1">
            <a:off x="1098388" y="3655944"/>
            <a:ext cx="1143392" cy="1139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4" idx="7"/>
            <a:endCxn id="8" idx="2"/>
          </p:cNvCxnSpPr>
          <p:nvPr/>
        </p:nvCxnSpPr>
        <p:spPr>
          <a:xfrm rot="5400000" flipH="1" flipV="1">
            <a:off x="1652832" y="3906693"/>
            <a:ext cx="825533" cy="11662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4" idx="7"/>
            <a:endCxn id="9" idx="2"/>
          </p:cNvCxnSpPr>
          <p:nvPr/>
        </p:nvCxnSpPr>
        <p:spPr>
          <a:xfrm rot="5400000" flipH="1" flipV="1">
            <a:off x="2048876" y="4158721"/>
            <a:ext cx="177461" cy="1310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4" idx="6"/>
            <a:endCxn id="10" idx="2"/>
          </p:cNvCxnSpPr>
          <p:nvPr/>
        </p:nvCxnSpPr>
        <p:spPr>
          <a:xfrm>
            <a:off x="1640632" y="5157192"/>
            <a:ext cx="1080120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4520952" y="4581128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Reto</a:t>
            </a:r>
          </a:p>
        </p:txBody>
      </p:sp>
      <p:sp>
        <p:nvSpPr>
          <p:cNvPr id="37" name="Ellipse 36"/>
          <p:cNvSpPr/>
          <p:nvPr/>
        </p:nvSpPr>
        <p:spPr>
          <a:xfrm>
            <a:off x="6177136" y="4869160"/>
            <a:ext cx="11521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Roger</a:t>
            </a:r>
          </a:p>
        </p:txBody>
      </p:sp>
      <p:sp>
        <p:nvSpPr>
          <p:cNvPr id="38" name="Ellipse 37"/>
          <p:cNvSpPr/>
          <p:nvPr/>
        </p:nvSpPr>
        <p:spPr>
          <a:xfrm>
            <a:off x="7617296" y="4293096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Jan</a:t>
            </a:r>
          </a:p>
        </p:txBody>
      </p:sp>
      <p:sp>
        <p:nvSpPr>
          <p:cNvPr id="40" name="Ellipse 39"/>
          <p:cNvSpPr/>
          <p:nvPr/>
        </p:nvSpPr>
        <p:spPr>
          <a:xfrm>
            <a:off x="4592960" y="3429000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e</a:t>
            </a:r>
          </a:p>
        </p:txBody>
      </p:sp>
      <p:sp>
        <p:nvSpPr>
          <p:cNvPr id="41" name="Ellipse 40"/>
          <p:cNvSpPr/>
          <p:nvPr/>
        </p:nvSpPr>
        <p:spPr>
          <a:xfrm>
            <a:off x="5313040" y="3068960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f</a:t>
            </a:r>
          </a:p>
        </p:txBody>
      </p:sp>
      <p:sp>
        <p:nvSpPr>
          <p:cNvPr id="42" name="Ellipse 41"/>
          <p:cNvSpPr/>
          <p:nvPr/>
        </p:nvSpPr>
        <p:spPr>
          <a:xfrm>
            <a:off x="5601072" y="3789040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h</a:t>
            </a:r>
          </a:p>
        </p:txBody>
      </p:sp>
      <p:sp>
        <p:nvSpPr>
          <p:cNvPr id="43" name="Ellipse 42"/>
          <p:cNvSpPr/>
          <p:nvPr/>
        </p:nvSpPr>
        <p:spPr>
          <a:xfrm>
            <a:off x="5889104" y="2204864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i</a:t>
            </a:r>
          </a:p>
        </p:txBody>
      </p:sp>
      <p:sp>
        <p:nvSpPr>
          <p:cNvPr id="44" name="Ellipse 43"/>
          <p:cNvSpPr/>
          <p:nvPr/>
        </p:nvSpPr>
        <p:spPr>
          <a:xfrm>
            <a:off x="7257256" y="2132856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j</a:t>
            </a:r>
          </a:p>
        </p:txBody>
      </p:sp>
      <p:sp>
        <p:nvSpPr>
          <p:cNvPr id="45" name="Ellipse 44"/>
          <p:cNvSpPr/>
          <p:nvPr/>
        </p:nvSpPr>
        <p:spPr>
          <a:xfrm>
            <a:off x="8193360" y="2852936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k</a:t>
            </a:r>
          </a:p>
        </p:txBody>
      </p:sp>
      <p:sp>
        <p:nvSpPr>
          <p:cNvPr id="46" name="Ellipse 45"/>
          <p:cNvSpPr/>
          <p:nvPr/>
        </p:nvSpPr>
        <p:spPr>
          <a:xfrm>
            <a:off x="6537176" y="3212976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g</a:t>
            </a:r>
          </a:p>
        </p:txBody>
      </p:sp>
      <p:sp>
        <p:nvSpPr>
          <p:cNvPr id="47" name="Ellipse 46"/>
          <p:cNvSpPr/>
          <p:nvPr/>
        </p:nvSpPr>
        <p:spPr>
          <a:xfrm>
            <a:off x="8409384" y="3573016"/>
            <a:ext cx="6480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l</a:t>
            </a:r>
          </a:p>
        </p:txBody>
      </p:sp>
      <p:cxnSp>
        <p:nvCxnSpPr>
          <p:cNvPr id="49" name="Gerade Verbindung mit Pfeil 48"/>
          <p:cNvCxnSpPr>
            <a:stCxn id="36" idx="7"/>
            <a:endCxn id="38" idx="2"/>
          </p:cNvCxnSpPr>
          <p:nvPr/>
        </p:nvCxnSpPr>
        <p:spPr>
          <a:xfrm rot="5400000" flipH="1" flipV="1">
            <a:off x="6513372" y="3582657"/>
            <a:ext cx="33445" cy="2174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37" idx="6"/>
            <a:endCxn id="38" idx="3"/>
          </p:cNvCxnSpPr>
          <p:nvPr/>
        </p:nvCxnSpPr>
        <p:spPr>
          <a:xfrm flipV="1">
            <a:off x="7329264" y="4907723"/>
            <a:ext cx="446212" cy="3214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46" idx="5"/>
            <a:endCxn id="38" idx="1"/>
          </p:cNvCxnSpPr>
          <p:nvPr/>
        </p:nvCxnSpPr>
        <p:spPr>
          <a:xfrm rot="16200000" flipH="1">
            <a:off x="7024510" y="3647582"/>
            <a:ext cx="816797" cy="685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4" idx="4"/>
            <a:endCxn id="38" idx="0"/>
          </p:cNvCxnSpPr>
          <p:nvPr/>
        </p:nvCxnSpPr>
        <p:spPr>
          <a:xfrm rot="16200000" flipH="1">
            <a:off x="7005228" y="3140968"/>
            <a:ext cx="172819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42" idx="6"/>
          </p:cNvCxnSpPr>
          <p:nvPr/>
        </p:nvCxnSpPr>
        <p:spPr>
          <a:xfrm>
            <a:off x="6249144" y="4005064"/>
            <a:ext cx="1368152" cy="50405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>
            <a:stCxn id="36" idx="6"/>
            <a:endCxn id="37" idx="2"/>
          </p:cNvCxnSpPr>
          <p:nvPr/>
        </p:nvCxnSpPr>
        <p:spPr>
          <a:xfrm>
            <a:off x="5601072" y="4941168"/>
            <a:ext cx="576064" cy="288032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5601072" y="5013176"/>
            <a:ext cx="576064" cy="288032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Abgrenzung zu Konflikt</a:t>
            </a:r>
            <a:endParaRPr lang="de-CH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78349"/>
              </p:ext>
            </p:extLst>
          </p:nvPr>
        </p:nvGraphicFramePr>
        <p:xfrm>
          <a:off x="920552" y="2060848"/>
          <a:ext cx="7848872" cy="3590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332"/>
                <a:gridCol w="4184540"/>
              </a:tblGrid>
              <a:tr h="1008112">
                <a:tc>
                  <a:txBody>
                    <a:bodyPr/>
                    <a:lstStyle/>
                    <a:p>
                      <a:r>
                        <a:rPr lang="de-CH" dirty="0" smtClean="0"/>
                        <a:t>Mobbing</a:t>
                      </a:r>
                    </a:p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Konflikt</a:t>
                      </a:r>
                      <a:endParaRPr lang="de-CH" dirty="0"/>
                    </a:p>
                  </a:txBody>
                  <a:tcPr/>
                </a:tc>
              </a:tr>
              <a:tr h="513927">
                <a:tc>
                  <a:txBody>
                    <a:bodyPr/>
                    <a:lstStyle/>
                    <a:p>
                      <a:r>
                        <a:rPr lang="de-CH" dirty="0" smtClean="0"/>
                        <a:t>Ungleichgewicht der Kräfte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Streitende sind</a:t>
                      </a:r>
                      <a:r>
                        <a:rPr lang="de-CH" baseline="0" dirty="0" smtClean="0"/>
                        <a:t> gleichwertig</a:t>
                      </a:r>
                      <a:endParaRPr lang="de-CH" dirty="0"/>
                    </a:p>
                  </a:txBody>
                  <a:tcPr/>
                </a:tc>
              </a:tr>
              <a:tr h="513927">
                <a:tc>
                  <a:txBody>
                    <a:bodyPr/>
                    <a:lstStyle/>
                    <a:p>
                      <a:r>
                        <a:rPr lang="de-CH" dirty="0" smtClean="0"/>
                        <a:t>Streiten nicht</a:t>
                      </a:r>
                      <a:r>
                        <a:rPr lang="de-CH" baseline="0" dirty="0" smtClean="0"/>
                        <a:t> um etwas; greifen an (Verletzung ist das Ziel)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Streiten</a:t>
                      </a:r>
                      <a:r>
                        <a:rPr lang="de-CH" baseline="0" dirty="0" smtClean="0"/>
                        <a:t> um etwas</a:t>
                      </a:r>
                      <a:endParaRPr lang="de-CH" dirty="0"/>
                    </a:p>
                  </a:txBody>
                  <a:tcPr/>
                </a:tc>
              </a:tr>
              <a:tr h="899373">
                <a:tc>
                  <a:txBody>
                    <a:bodyPr/>
                    <a:lstStyle/>
                    <a:p>
                      <a:r>
                        <a:rPr lang="de-CH" dirty="0" smtClean="0"/>
                        <a:t>Keine</a:t>
                      </a:r>
                      <a:r>
                        <a:rPr lang="de-CH" baseline="0" dirty="0" smtClean="0"/>
                        <a:t> Möglichkeit Grenzen und Respekt zu lernen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Möglichkeit</a:t>
                      </a:r>
                      <a:r>
                        <a:rPr lang="de-CH" baseline="0" dirty="0" smtClean="0"/>
                        <a:t> eigene Grenzen und Grenzen anderer kennen und respektieren lernen</a:t>
                      </a:r>
                      <a:endParaRPr lang="de-CH" dirty="0"/>
                    </a:p>
                  </a:txBody>
                  <a:tcPr/>
                </a:tc>
              </a:tr>
              <a:tr h="513927">
                <a:tc>
                  <a:txBody>
                    <a:bodyPr/>
                    <a:lstStyle/>
                    <a:p>
                      <a:r>
                        <a:rPr lang="de-CH" dirty="0" smtClean="0"/>
                        <a:t>Lösung</a:t>
                      </a:r>
                      <a:r>
                        <a:rPr lang="de-CH" baseline="0" dirty="0" smtClean="0"/>
                        <a:t> finden sehr schwierig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Lösung wird gefunden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Verschiedene</a:t>
            </a:r>
            <a:br>
              <a:rPr lang="de-CH" dirty="0" smtClean="0"/>
            </a:br>
            <a:r>
              <a:rPr lang="de-CH" dirty="0" smtClean="0"/>
              <a:t> Rollen</a:t>
            </a:r>
            <a:endParaRPr lang="de-CH" dirty="0"/>
          </a:p>
        </p:txBody>
      </p:sp>
      <p:sp>
        <p:nvSpPr>
          <p:cNvPr id="4" name="Ellipse 3"/>
          <p:cNvSpPr/>
          <p:nvPr/>
        </p:nvSpPr>
        <p:spPr>
          <a:xfrm>
            <a:off x="1352600" y="2420888"/>
            <a:ext cx="1872208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Passive Opfer</a:t>
            </a:r>
            <a:endParaRPr lang="de-CH" dirty="0"/>
          </a:p>
        </p:txBody>
      </p:sp>
      <p:sp>
        <p:nvSpPr>
          <p:cNvPr id="5" name="Ellipse 4"/>
          <p:cNvSpPr/>
          <p:nvPr/>
        </p:nvSpPr>
        <p:spPr>
          <a:xfrm>
            <a:off x="5745088" y="2348880"/>
            <a:ext cx="2016224" cy="986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Aggressive  Opfer</a:t>
            </a:r>
            <a:endParaRPr lang="de-CH" dirty="0"/>
          </a:p>
        </p:txBody>
      </p:sp>
      <p:sp>
        <p:nvSpPr>
          <p:cNvPr id="6" name="Ellipse 5"/>
          <p:cNvSpPr/>
          <p:nvPr/>
        </p:nvSpPr>
        <p:spPr>
          <a:xfrm>
            <a:off x="5961112" y="4869160"/>
            <a:ext cx="2160240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Unbeteiligte/Zuschauer</a:t>
            </a:r>
            <a:endParaRPr lang="de-CH" dirty="0"/>
          </a:p>
        </p:txBody>
      </p:sp>
      <p:sp>
        <p:nvSpPr>
          <p:cNvPr id="7" name="Ellipse 6"/>
          <p:cNvSpPr/>
          <p:nvPr/>
        </p:nvSpPr>
        <p:spPr>
          <a:xfrm>
            <a:off x="3872880" y="3356992"/>
            <a:ext cx="2088232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Täter</a:t>
            </a:r>
            <a:endParaRPr lang="de-CH" dirty="0"/>
          </a:p>
        </p:txBody>
      </p:sp>
      <p:sp>
        <p:nvSpPr>
          <p:cNvPr id="8" name="Ellipse 7"/>
          <p:cNvSpPr/>
          <p:nvPr/>
        </p:nvSpPr>
        <p:spPr>
          <a:xfrm>
            <a:off x="632520" y="4653136"/>
            <a:ext cx="2016224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Passive Täter (Mitläufer)</a:t>
            </a:r>
            <a:endParaRPr lang="de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Formen des Mobbings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Direkte Formen:</a:t>
            </a:r>
          </a:p>
          <a:p>
            <a:r>
              <a:rPr lang="de-CH" b="1" dirty="0" smtClean="0"/>
              <a:t>Verbal:</a:t>
            </a:r>
            <a:r>
              <a:rPr lang="de-CH" dirty="0" smtClean="0"/>
              <a:t> Negative Bemerkungen oder Hänseleien, die kein Ende nehmen (sehr häufig)</a:t>
            </a:r>
          </a:p>
          <a:p>
            <a:r>
              <a:rPr lang="de-CH" b="1" dirty="0" smtClean="0"/>
              <a:t>Körperlich:</a:t>
            </a:r>
            <a:r>
              <a:rPr lang="de-CH" dirty="0" smtClean="0"/>
              <a:t> Körperliche Angriffe (v.a. bei Jüngeren)</a:t>
            </a:r>
          </a:p>
          <a:p>
            <a:endParaRPr lang="de-CH" dirty="0" smtClean="0"/>
          </a:p>
          <a:p>
            <a:r>
              <a:rPr lang="de-CH" b="1" dirty="0" smtClean="0"/>
              <a:t>Indirekte Formen</a:t>
            </a:r>
          </a:p>
          <a:p>
            <a:r>
              <a:rPr lang="de-CH" b="1" dirty="0" smtClean="0"/>
              <a:t>Beziehungsebene: </a:t>
            </a:r>
            <a:r>
              <a:rPr lang="de-CH" dirty="0" smtClean="0"/>
              <a:t>Ausschluss bei Gruppenaktivitäten; Verbreitung von Gerüchten; Zerstören von Freundschaften, abwertende Blicke; Sachen verstecken</a:t>
            </a:r>
            <a:endParaRPr lang="de-CH" b="1" dirty="0" smtClean="0"/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BS_PowerPointPraesentation">
  <a:themeElements>
    <a:clrScheme name="Basisvorlage AJB bl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svorlage AJB blau">
      <a:majorFont>
        <a:latin typeface="Meta"/>
        <a:ea typeface=""/>
        <a:cs typeface=""/>
      </a:majorFont>
      <a:minorFont>
        <a:latin typeface="Met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svorlage AJB bl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vorlage AJB bl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vorlage AJB bl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vorlage AJB bl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vorlage AJB bl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vorlage AJB bl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svorlage AJB bl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svorlage AJB bl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svorlage AJB bl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svorlage AJB bl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svorlage AJB bl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svorlage AJB bl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EBS_PowerPointPraesentation</Template>
  <TotalTime>0</TotalTime>
  <Words>901</Words>
  <Application>Microsoft Office PowerPoint</Application>
  <PresentationFormat>A4-Papier (210x297 mm)</PresentationFormat>
  <Paragraphs>191</Paragraphs>
  <Slides>27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Arial</vt:lpstr>
      <vt:lpstr>Meta</vt:lpstr>
      <vt:lpstr>EBS_PowerPointPraesentation</vt:lpstr>
      <vt:lpstr>Mobbing  - ist kein Kinderspiel!</vt:lpstr>
      <vt:lpstr>Kein Patentrezept</vt:lpstr>
      <vt:lpstr>Ablauf</vt:lpstr>
      <vt:lpstr>Was ist Mobbing? </vt:lpstr>
      <vt:lpstr>Drei Kriterien für Mobbing</vt:lpstr>
      <vt:lpstr>Aggressives Verhalten / Mobbing</vt:lpstr>
      <vt:lpstr>Abgrenzung zu Konflikt</vt:lpstr>
      <vt:lpstr>Verschiedene  Rollen</vt:lpstr>
      <vt:lpstr>Formen des Mobbings</vt:lpstr>
      <vt:lpstr>Mobbingorte</vt:lpstr>
      <vt:lpstr>Cyberbullying – ein neues Phänomen?</vt:lpstr>
      <vt:lpstr>Das gleiche nur mit neuen Medien?</vt:lpstr>
      <vt:lpstr>Cyber-Mobbing – Wer steckt dahinter?</vt:lpstr>
      <vt:lpstr>Warum Mobbing? Mögliche Gründe/Täterprofil</vt:lpstr>
      <vt:lpstr>Opferprofil</vt:lpstr>
      <vt:lpstr>Auswirkungen Opfer /Warnsignale</vt:lpstr>
      <vt:lpstr>Auswirkungen Täter</vt:lpstr>
      <vt:lpstr>Mobbing erkennen</vt:lpstr>
      <vt:lpstr>Wie Eltern unterstützen können</vt:lpstr>
      <vt:lpstr>Ressourcenmodell</vt:lpstr>
      <vt:lpstr>Intervention / Prävention</vt:lpstr>
      <vt:lpstr>Interventionsprogramme ( Dan Olweus)</vt:lpstr>
      <vt:lpstr>Interventionsprogramm (Olweus)</vt:lpstr>
      <vt:lpstr>Interventionsprogramm (Olweus)</vt:lpstr>
      <vt:lpstr>Literaturliste</vt:lpstr>
      <vt:lpstr>Literaturliste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Mobbing</dc:title>
  <dc:creator>Martha</dc:creator>
  <cp:lastModifiedBy>Grazia Gaetano</cp:lastModifiedBy>
  <cp:revision>143</cp:revision>
  <dcterms:created xsi:type="dcterms:W3CDTF">2011-03-31T09:09:20Z</dcterms:created>
  <dcterms:modified xsi:type="dcterms:W3CDTF">2016-11-17T07:49:41Z</dcterms:modified>
</cp:coreProperties>
</file>